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9" r:id="rId3"/>
    <p:sldId id="261" r:id="rId4"/>
    <p:sldId id="262" r:id="rId5"/>
    <p:sldId id="273" r:id="rId6"/>
    <p:sldId id="290" r:id="rId7"/>
    <p:sldId id="287" r:id="rId8"/>
    <p:sldId id="291" r:id="rId9"/>
    <p:sldId id="263" r:id="rId10"/>
    <p:sldId id="268" r:id="rId11"/>
    <p:sldId id="274" r:id="rId12"/>
    <p:sldId id="269" r:id="rId13"/>
    <p:sldId id="293" r:id="rId14"/>
    <p:sldId id="294" r:id="rId15"/>
    <p:sldId id="264" r:id="rId16"/>
    <p:sldId id="265" r:id="rId17"/>
    <p:sldId id="286" r:id="rId18"/>
    <p:sldId id="276" r:id="rId19"/>
    <p:sldId id="258" r:id="rId2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2"/>
    <a:srgbClr val="000D66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3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9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1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18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8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33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9D9B1-B6B0-4324-91A6-EA2D4E340434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CB3C1-8DEB-4F78-85B6-939055E39EDB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D563-E40F-4587-96CC-6FC37E1B9AD4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1F2-488E-48F5-B284-CB2ADAE765FC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32485-165D-4AD8-8DD3-ABDE4DD29132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1CB64-5CF5-4F51-85BC-788A4A7F3B6F}" type="datetime1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C625-3F9E-4DFB-A5E1-1CBDC5003C45}" type="datetime1">
              <a:rPr lang="en-US" smtClean="0"/>
              <a:t>5/15/20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6697-FEC6-4C36-B0D2-2C440F34F0B7}" type="datetime1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8EB36-176D-458F-A1D1-51CF3378A8BB}" type="datetime1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F3EA-07D7-4291-97BD-1D78061A2850}" type="datetime1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912E4-C26E-43EE-9313-25FCA704325B}" type="datetime1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8E82FEC-4005-4EF6-B205-585ADA59CD5B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github.com/zazzaze/ShopsAggregator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xamarin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stgresql.org/docs/" TargetMode="External"/><Relationship Id="rId4" Type="http://schemas.openxmlformats.org/officeDocument/2006/relationships/hyperlink" Target="https://docs.microsoft.com/ru-ru/aspnet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hyperlink" Target="https://vk.com/" TargetMode="External"/><Relationship Id="rId7" Type="http://schemas.openxmlformats.org/officeDocument/2006/relationships/image" Target="../media/image4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vito.ru/" TargetMode="External"/><Relationship Id="rId5" Type="http://schemas.openxmlformats.org/officeDocument/2006/relationships/hyperlink" Target="https://youla.ru/" TargetMode="External"/><Relationship Id="rId10" Type="http://schemas.openxmlformats.org/officeDocument/2006/relationships/image" Target="../media/image7.tiff"/><Relationship Id="rId4" Type="http://schemas.openxmlformats.org/officeDocument/2006/relationships/hyperlink" Target="https://beru.ru/" TargetMode="External"/><Relationship Id="rId9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moda.ru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Курсовая работа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 err="1">
                <a:ea typeface="MS PGothic" panose="020B0600070205080204" charset="-128"/>
                <a:cs typeface="+mj-lt"/>
              </a:rPr>
              <a:t>Агрегатор</a:t>
            </a:r>
            <a:r>
              <a:rPr lang="ru-RU" sz="2800" dirty="0">
                <a:ea typeface="MS PGothic" panose="020B0600070205080204" charset="-128"/>
                <a:cs typeface="+mj-lt"/>
              </a:rPr>
              <a:t> магазинов с элементами социальной сети</a:t>
            </a:r>
            <a:endParaRPr lang="en-US" sz="2900" dirty="0">
              <a:ea typeface="MS PGothic" panose="020B0600070205080204" charset="-128"/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380129" y="4337049"/>
            <a:ext cx="6400800" cy="1821703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Выполнил студент группы Б</a:t>
            </a:r>
            <a:r>
              <a:rPr lang="ru-RU" sz="1800" dirty="0">
                <a:solidFill>
                  <a:srgbClr val="000D66"/>
                </a:solidFill>
                <a:latin typeface="+mj-lt"/>
                <a:ea typeface="MS PGothic" panose="020B0600070205080204" charset="-128"/>
                <a:cs typeface="+mj-lt"/>
              </a:rPr>
              <a:t>ПИ</a:t>
            </a:r>
            <a:r>
              <a:rPr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-194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  <a:endParaRPr lang="ru-RU" sz="1800" dirty="0">
              <a:solidFill>
                <a:srgbClr val="000066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Аникеев Егор Васильевич</a:t>
            </a: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 </a:t>
            </a: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Преподаватель департамента </a:t>
            </a: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программной инженерии</a:t>
            </a:r>
          </a:p>
          <a:p>
            <a:pPr algn="r" eaLnBrk="1" hangingPunct="1"/>
            <a:r>
              <a:rPr kumimoji="1" lang="ru-RU" sz="1800" dirty="0" err="1">
                <a:solidFill>
                  <a:srgbClr val="000D66"/>
                </a:solidFill>
                <a:latin typeface="+mj-lt"/>
                <a:cs typeface="+mj-lt"/>
              </a:rPr>
              <a:t>Чуйкин</a:t>
            </a:r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 Николай Константинович</a:t>
            </a:r>
            <a:endParaRPr kumimoji="1" lang="ru-RU" sz="1200" dirty="0">
              <a:solidFill>
                <a:srgbClr val="000D66"/>
              </a:solidFill>
              <a:latin typeface="+mj-lt"/>
              <a:cs typeface="+mj-lt"/>
            </a:endParaRP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2020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Хранение данных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6630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003F82"/>
                </a:solidFill>
              </a:rPr>
              <a:t>Организация хранения данных в базе данных </a:t>
            </a:r>
            <a:r>
              <a:rPr lang="en-US" sz="1200" dirty="0" err="1">
                <a:solidFill>
                  <a:srgbClr val="003F82"/>
                </a:solidFill>
              </a:rPr>
              <a:t>PostgreSql</a:t>
            </a:r>
            <a:endParaRPr lang="ru-RU" sz="1200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079DC-CD56-7446-90A9-24F6535B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84" y="3517784"/>
            <a:ext cx="2540000" cy="259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C928D-C20B-3641-9775-94BEC74938B4}"/>
              </a:ext>
            </a:extLst>
          </p:cNvPr>
          <p:cNvSpPr txBox="1"/>
          <p:nvPr/>
        </p:nvSpPr>
        <p:spPr>
          <a:xfrm>
            <a:off x="977343" y="31484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buyers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9D27E-4B25-5E4E-B3B9-12A54FF14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612" y="3657484"/>
            <a:ext cx="2552700" cy="231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52C60-01E2-F84C-8C96-279219B5255F}"/>
              </a:ext>
            </a:extLst>
          </p:cNvPr>
          <p:cNvSpPr txBox="1"/>
          <p:nvPr/>
        </p:nvSpPr>
        <p:spPr>
          <a:xfrm>
            <a:off x="3753886" y="305916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sellers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61BD3-1BF9-CC44-9A92-CC49755B3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362" y="3414757"/>
            <a:ext cx="2628900" cy="10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48919D-CFB0-1749-9903-99CCA38DCF75}"/>
              </a:ext>
            </a:extLst>
          </p:cNvPr>
          <p:cNvSpPr txBox="1"/>
          <p:nvPr/>
        </p:nvSpPr>
        <p:spPr>
          <a:xfrm>
            <a:off x="7210219" y="305916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posts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F7ABA-4DF5-4541-A221-03F8C4FFA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362" y="5055037"/>
            <a:ext cx="2717800" cy="133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233533-8ABD-EE4E-AD09-A15F4DCE33B8}"/>
              </a:ext>
            </a:extLst>
          </p:cNvPr>
          <p:cNvSpPr txBox="1"/>
          <p:nvPr/>
        </p:nvSpPr>
        <p:spPr>
          <a:xfrm>
            <a:off x="7038466" y="472209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orders</a:t>
            </a:r>
          </a:p>
        </p:txBody>
      </p:sp>
      <p:pic>
        <p:nvPicPr>
          <p:cNvPr id="16" name="Picture 15" descr="PostgreSQL — Википедия">
            <a:extLst>
              <a:ext uri="{FF2B5EF4-FFF2-40B4-BE49-F238E27FC236}">
                <a16:creationId xmlns:a16="http://schemas.microsoft.com/office/drawing/2014/main" id="{B478C436-8164-9041-925E-2A39B4F3D7D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76" y="1684289"/>
            <a:ext cx="1007458" cy="102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Архитектура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7544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Плюсы и минусы клиент-серверной архитектуры</a:t>
            </a:r>
            <a:endParaRPr lang="ru-RU" sz="1200" dirty="0">
              <a:solidFill>
                <a:srgbClr val="003F82"/>
              </a:solidFill>
            </a:endParaRPr>
          </a:p>
          <a:p>
            <a:endParaRPr lang="ru-RU" sz="1200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2AD9F43-571F-6C43-9B21-8A7591818D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800" y="2250819"/>
            <a:ext cx="733425" cy="74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AFFA8EE-40AE-9549-9D1A-B76BDDBB691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75" y="2250819"/>
            <a:ext cx="733425" cy="74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PostgreSQL — Википедия">
            <a:extLst>
              <a:ext uri="{FF2B5EF4-FFF2-40B4-BE49-F238E27FC236}">
                <a16:creationId xmlns:a16="http://schemas.microsoft.com/office/drawing/2014/main" id="{08D1A0A6-C669-6648-BE8A-BB1AD098538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163" y="2179220"/>
            <a:ext cx="857250" cy="8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D6B67116-020E-B140-A432-A3A5DD808C58}"/>
              </a:ext>
            </a:extLst>
          </p:cNvPr>
          <p:cNvSpPr txBox="1"/>
          <p:nvPr/>
        </p:nvSpPr>
        <p:spPr>
          <a:xfrm>
            <a:off x="2166562" y="3008083"/>
            <a:ext cx="733425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</a:t>
            </a:r>
            <a:endParaRPr lang="en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98046903-3DC9-3345-8595-F7BFE51BA4F4}"/>
              </a:ext>
            </a:extLst>
          </p:cNvPr>
          <p:cNvSpPr txBox="1"/>
          <p:nvPr/>
        </p:nvSpPr>
        <p:spPr>
          <a:xfrm>
            <a:off x="4278075" y="3036136"/>
            <a:ext cx="619125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Сервер</a:t>
            </a:r>
            <a:endParaRPr lang="en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ED511C37-314D-9B40-93AA-FB8BBCA1C6A2}"/>
              </a:ext>
            </a:extLst>
          </p:cNvPr>
          <p:cNvSpPr txBox="1"/>
          <p:nvPr/>
        </p:nvSpPr>
        <p:spPr>
          <a:xfrm>
            <a:off x="6502163" y="2998473"/>
            <a:ext cx="857250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endParaRPr lang="en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FD3BEE-0D65-8D40-BC0C-41A8B22E2F88}"/>
              </a:ext>
            </a:extLst>
          </p:cNvPr>
          <p:cNvCxnSpPr>
            <a:cxnSpLocks/>
          </p:cNvCxnSpPr>
          <p:nvPr/>
        </p:nvCxnSpPr>
        <p:spPr>
          <a:xfrm>
            <a:off x="2667699" y="2405836"/>
            <a:ext cx="1610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435F8B-F91B-A649-8A39-2420BE9A4C2B}"/>
              </a:ext>
            </a:extLst>
          </p:cNvPr>
          <p:cNvCxnSpPr>
            <a:cxnSpLocks/>
          </p:cNvCxnSpPr>
          <p:nvPr/>
        </p:nvCxnSpPr>
        <p:spPr>
          <a:xfrm>
            <a:off x="5011500" y="2405836"/>
            <a:ext cx="1414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7F5A1E-9C67-444B-8B51-A3B9807A06D2}"/>
              </a:ext>
            </a:extLst>
          </p:cNvPr>
          <p:cNvCxnSpPr>
            <a:cxnSpLocks/>
          </p:cNvCxnSpPr>
          <p:nvPr/>
        </p:nvCxnSpPr>
        <p:spPr>
          <a:xfrm flipH="1">
            <a:off x="2667699" y="2624641"/>
            <a:ext cx="1610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560CFE-1A6A-F748-8897-CD391CF58550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11500" y="2624642"/>
            <a:ext cx="1414468" cy="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73D510-C03E-A341-B8F4-7DCC20B4A431}"/>
              </a:ext>
            </a:extLst>
          </p:cNvPr>
          <p:cNvSpPr txBox="1"/>
          <p:nvPr/>
        </p:nvSpPr>
        <p:spPr>
          <a:xfrm>
            <a:off x="2709644" y="403510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Плюсы</a:t>
            </a:r>
            <a:endParaRPr lang="en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1C09DE-124F-1145-8CAD-FA4FA0CF6F88}"/>
              </a:ext>
            </a:extLst>
          </p:cNvPr>
          <p:cNvSpPr txBox="1"/>
          <p:nvPr/>
        </p:nvSpPr>
        <p:spPr>
          <a:xfrm>
            <a:off x="2077800" y="4387657"/>
            <a:ext cx="212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Масштабируемость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Гибкость</a:t>
            </a:r>
            <a:endParaRPr lang="en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D6DCB-DFF9-944E-8FC7-E3FBF3E00EBC}"/>
              </a:ext>
            </a:extLst>
          </p:cNvPr>
          <p:cNvSpPr txBox="1"/>
          <p:nvPr/>
        </p:nvSpPr>
        <p:spPr>
          <a:xfrm>
            <a:off x="5693566" y="4024567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Минусы</a:t>
            </a:r>
            <a:endParaRPr lang="en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BB0799-6E9E-C247-9C12-7E4657D48F4E}"/>
              </a:ext>
            </a:extLst>
          </p:cNvPr>
          <p:cNvSpPr txBox="1"/>
          <p:nvPr/>
        </p:nvSpPr>
        <p:spPr>
          <a:xfrm>
            <a:off x="5315574" y="4419854"/>
            <a:ext cx="2812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Зависимость от одного звена цепочки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Дороговизна обслуживания</a:t>
            </a:r>
            <a:endParaRPr lang="en-RU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Взаимодействие клиента и сервера.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C63B7-9B16-C242-8263-B5A6905ABDFD}"/>
              </a:ext>
            </a:extLst>
          </p:cNvPr>
          <p:cNvSpPr txBox="1"/>
          <p:nvPr/>
        </p:nvSpPr>
        <p:spPr>
          <a:xfrm>
            <a:off x="255588" y="1363940"/>
            <a:ext cx="442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</a:rPr>
              <a:t>Код запроса к серверу на псевдо языке</a:t>
            </a:r>
            <a:endParaRPr lang="en-RU" dirty="0">
              <a:solidFill>
                <a:srgbClr val="003F8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83B8D-9FBC-954D-917B-D0E9D3DD1316}"/>
              </a:ext>
            </a:extLst>
          </p:cNvPr>
          <p:cNvSpPr txBox="1"/>
          <p:nvPr/>
        </p:nvSpPr>
        <p:spPr>
          <a:xfrm>
            <a:off x="274987" y="1955034"/>
            <a:ext cx="645708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public void Send(){</a:t>
            </a:r>
          </a:p>
          <a:p>
            <a:r>
              <a:rPr lang="en-US" sz="1600" dirty="0" err="1"/>
              <a:t>RetsClient</a:t>
            </a:r>
            <a:r>
              <a:rPr lang="en-US" sz="1600" dirty="0"/>
              <a:t> client = new </a:t>
            </a:r>
            <a:r>
              <a:rPr lang="en-US" sz="1600" dirty="0" err="1"/>
              <a:t>RestClient</a:t>
            </a:r>
            <a:r>
              <a:rPr lang="en-US" sz="1600" dirty="0"/>
              <a:t>(</a:t>
            </a:r>
            <a:r>
              <a:rPr lang="ru-RU" sz="1600" dirty="0"/>
              <a:t>адрес сервера</a:t>
            </a:r>
            <a:r>
              <a:rPr lang="en-US" sz="1600" dirty="0"/>
              <a:t>);</a:t>
            </a:r>
            <a:endParaRPr lang="en-RU" sz="1600" dirty="0"/>
          </a:p>
          <a:p>
            <a:r>
              <a:rPr lang="en-US" sz="1600" dirty="0"/>
              <a:t>client</a:t>
            </a:r>
            <a:r>
              <a:rPr lang="ru-RU" sz="1600" dirty="0"/>
              <a:t>.</a:t>
            </a:r>
            <a:r>
              <a:rPr lang="en-US" sz="1600" dirty="0"/>
              <a:t>Timeout</a:t>
            </a:r>
            <a:r>
              <a:rPr lang="ru-RU" sz="1600" dirty="0"/>
              <a:t> = 1000(устанавливается в зависимости от </a:t>
            </a:r>
            <a:r>
              <a:rPr lang="ru-RU" sz="1600" dirty="0" err="1"/>
              <a:t>запоса</a:t>
            </a:r>
            <a:r>
              <a:rPr lang="ru-RU" sz="1600" dirty="0"/>
              <a:t>);</a:t>
            </a:r>
            <a:endParaRPr lang="en-RU" sz="1600" dirty="0"/>
          </a:p>
          <a:p>
            <a:r>
              <a:rPr lang="en-US" sz="1600" dirty="0" err="1"/>
              <a:t>RestRequest</a:t>
            </a:r>
            <a:r>
              <a:rPr lang="en-US" sz="1600" dirty="0"/>
              <a:t> request = new </a:t>
            </a:r>
            <a:r>
              <a:rPr lang="en-US" sz="1600" dirty="0" err="1"/>
              <a:t>RestRequest</a:t>
            </a:r>
            <a:r>
              <a:rPr lang="en-US" sz="1600" dirty="0"/>
              <a:t>(</a:t>
            </a:r>
            <a:r>
              <a:rPr lang="ru-RU" sz="1600" dirty="0"/>
              <a:t>метод передачи данных</a:t>
            </a:r>
            <a:r>
              <a:rPr lang="en-US" sz="1600" dirty="0"/>
              <a:t>);</a:t>
            </a:r>
            <a:endParaRPr lang="en-RU" sz="1600" dirty="0"/>
          </a:p>
          <a:p>
            <a:r>
              <a:rPr lang="en-US" sz="1600" dirty="0" err="1"/>
              <a:t>IRestResponse</a:t>
            </a:r>
            <a:r>
              <a:rPr lang="en-US" sz="1600" dirty="0"/>
              <a:t> response</a:t>
            </a:r>
            <a:r>
              <a:rPr lang="ru-RU" sz="1600" dirty="0"/>
              <a:t> = </a:t>
            </a:r>
            <a:r>
              <a:rPr lang="en-US" sz="1600" dirty="0"/>
              <a:t>client</a:t>
            </a:r>
            <a:r>
              <a:rPr lang="ru-RU" sz="1600" dirty="0"/>
              <a:t>.</a:t>
            </a:r>
            <a:r>
              <a:rPr lang="en-US" sz="1600" dirty="0"/>
              <a:t>Execute</a:t>
            </a:r>
            <a:r>
              <a:rPr lang="ru-RU" sz="1600" dirty="0"/>
              <a:t>(</a:t>
            </a:r>
            <a:r>
              <a:rPr lang="en-US" sz="1600" dirty="0"/>
              <a:t>request</a:t>
            </a:r>
            <a:r>
              <a:rPr lang="ru-RU" sz="1600" dirty="0"/>
              <a:t>); отправка </a:t>
            </a:r>
          </a:p>
          <a:p>
            <a:r>
              <a:rPr lang="ru-RU" sz="1600" dirty="0"/>
              <a:t>запроса на сервер и получение результата</a:t>
            </a:r>
            <a:endParaRPr lang="en-RU" sz="1600" dirty="0"/>
          </a:p>
          <a:p>
            <a:r>
              <a:rPr lang="en-US" dirty="0" err="1"/>
              <a:t>Response.GetResult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E813A-88C4-1B4F-82E8-83B496603EDE}"/>
              </a:ext>
            </a:extLst>
          </p:cNvPr>
          <p:cNvSpPr txBox="1"/>
          <p:nvPr/>
        </p:nvSpPr>
        <p:spPr>
          <a:xfrm>
            <a:off x="255588" y="4151313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</a:rPr>
              <a:t>Код обработки результата на сервере на псевдо языке</a:t>
            </a:r>
            <a:endParaRPr lang="en-RU" dirty="0">
              <a:solidFill>
                <a:srgbClr val="003F8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A3F10-625D-4B4D-9924-06865D27CBCF}"/>
              </a:ext>
            </a:extLst>
          </p:cNvPr>
          <p:cNvSpPr txBox="1"/>
          <p:nvPr/>
        </p:nvSpPr>
        <p:spPr>
          <a:xfrm>
            <a:off x="274987" y="4590703"/>
            <a:ext cx="6031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Controller{</a:t>
            </a:r>
          </a:p>
          <a:p>
            <a:r>
              <a:rPr lang="en-US" dirty="0"/>
              <a:t>[</a:t>
            </a:r>
            <a:r>
              <a:rPr lang="ru-RU" dirty="0"/>
              <a:t>Метод передачи данных</a:t>
            </a:r>
            <a:r>
              <a:rPr lang="en-US" dirty="0"/>
              <a:t>]</a:t>
            </a:r>
          </a:p>
          <a:p>
            <a:r>
              <a:rPr lang="en-US" dirty="0"/>
              <a:t>public void </a:t>
            </a:r>
            <a:r>
              <a:rPr lang="en-US" dirty="0" err="1"/>
              <a:t>GetRequest</a:t>
            </a:r>
            <a:r>
              <a:rPr lang="en-US" dirty="0"/>
              <a:t>(){</a:t>
            </a:r>
          </a:p>
          <a:p>
            <a:r>
              <a:rPr lang="en-US" dirty="0"/>
              <a:t>	</a:t>
            </a:r>
            <a:r>
              <a:rPr lang="en-US" dirty="0" err="1"/>
              <a:t>Database.MakeSomething</a:t>
            </a:r>
            <a:r>
              <a:rPr lang="en-US" dirty="0"/>
              <a:t>();</a:t>
            </a:r>
          </a:p>
          <a:p>
            <a:r>
              <a:rPr lang="en-US" dirty="0"/>
              <a:t>Return ok();</a:t>
            </a:r>
          </a:p>
          <a:p>
            <a:r>
              <a:rPr lang="en-US" dirty="0"/>
              <a:t>}}</a:t>
            </a:r>
            <a:endParaRPr lang="en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Диаграмма классов клиента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telephone, machine, oven&#10;&#10;Description automatically generated">
            <a:extLst>
              <a:ext uri="{FF2B5EF4-FFF2-40B4-BE49-F238E27FC236}">
                <a16:creationId xmlns:a16="http://schemas.microsoft.com/office/drawing/2014/main" id="{ED87F48F-73F4-F440-A641-E0E70924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775"/>
            <a:ext cx="9144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Диаграмма классов сервера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14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machine&#10;&#10;Description automatically generated">
            <a:extLst>
              <a:ext uri="{FF2B5EF4-FFF2-40B4-BE49-F238E27FC236}">
                <a16:creationId xmlns:a16="http://schemas.microsoft.com/office/drawing/2014/main" id="{BC58C626-05D7-C546-94F5-1A1F24A8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613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Дополнительные библиотеки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37BA72-5F53-D945-9090-A501A9B1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009625"/>
              </p:ext>
            </p:extLst>
          </p:nvPr>
        </p:nvGraphicFramePr>
        <p:xfrm>
          <a:off x="255588" y="1397000"/>
          <a:ext cx="8606025" cy="341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675">
                  <a:extLst>
                    <a:ext uri="{9D8B030D-6E8A-4147-A177-3AD203B41FA5}">
                      <a16:colId xmlns:a16="http://schemas.microsoft.com/office/drawing/2014/main" val="1067132514"/>
                    </a:ext>
                  </a:extLst>
                </a:gridCol>
                <a:gridCol w="2868675">
                  <a:extLst>
                    <a:ext uri="{9D8B030D-6E8A-4147-A177-3AD203B41FA5}">
                      <a16:colId xmlns:a16="http://schemas.microsoft.com/office/drawing/2014/main" val="1438595885"/>
                    </a:ext>
                  </a:extLst>
                </a:gridCol>
                <a:gridCol w="2868675">
                  <a:extLst>
                    <a:ext uri="{9D8B030D-6E8A-4147-A177-3AD203B41FA5}">
                      <a16:colId xmlns:a16="http://schemas.microsoft.com/office/drawing/2014/main" val="2877614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 библиотеки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релиза и версия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361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RestSharp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отправки различных запросов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106</a:t>
                      </a:r>
                      <a:r>
                        <a:rPr lang="en-US" dirty="0"/>
                        <a:t>.10.2-alpha.0.8, </a:t>
                      </a:r>
                      <a:r>
                        <a:rPr lang="ru-RU" dirty="0"/>
                        <a:t>январь 2020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44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dirty="0"/>
                        <a:t>Newtonsoft.json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взаимодействия с </a:t>
                      </a:r>
                      <a:r>
                        <a:rPr lang="en-US" sz="1400" dirty="0"/>
                        <a:t>json</a:t>
                      </a:r>
                      <a:r>
                        <a:rPr lang="ru-RU" sz="1400" dirty="0"/>
                        <a:t> данными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12.0.3, </a:t>
                      </a:r>
                      <a:r>
                        <a:rPr lang="ru-RU" dirty="0"/>
                        <a:t>ноябрь 2019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15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 </a:t>
                      </a:r>
                      <a:r>
                        <a:rPr lang="en-US" dirty="0" err="1"/>
                        <a:t>Xam.Plugin.Media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работы с мультимедиа устройств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5.0.1, </a:t>
                      </a:r>
                      <a:r>
                        <a:rPr lang="ru-RU" dirty="0"/>
                        <a:t>апрель 2020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85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Xamarin.Essentials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взаимодействия с различными состояниями устройства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  <a:r>
                        <a:rPr lang="en-US" dirty="0"/>
                        <a:t>.5.3.2, 12 </a:t>
                      </a:r>
                      <a:r>
                        <a:rPr lang="ru-RU" dirty="0"/>
                        <a:t>мая 2020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86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Npgsql.EntityFrameworkCore.PostgreSQL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взаимодействия с базой данных </a:t>
                      </a:r>
                      <a:r>
                        <a:rPr lang="en-US" sz="1400" dirty="0"/>
                        <a:t>PostgreSQL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4217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16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2" name="Screen Recording 2020-05-15 at 00.41.59 copy" descr="Screen Recording 2020-05-15 at 00.41.59 copy">
            <a:hlinkClick r:id="" action="ppaction://media"/>
            <a:extLst>
              <a:ext uri="{FF2B5EF4-FFF2-40B4-BE49-F238E27FC236}">
                <a16:creationId xmlns:a16="http://schemas.microsoft.com/office/drawing/2014/main" id="{BA6268F3-BC2D-0B42-8484-09AA948548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232" y="1279410"/>
            <a:ext cx="4881738" cy="5149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53CC94-E84D-FE4B-B9EE-15895D586E2A}"/>
              </a:ext>
            </a:extLst>
          </p:cNvPr>
          <p:cNvSpPr txBox="1"/>
          <p:nvPr/>
        </p:nvSpPr>
        <p:spPr>
          <a:xfrm>
            <a:off x="6102614" y="1727755"/>
            <a:ext cx="294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</a:rPr>
              <a:t>Ссылка на </a:t>
            </a:r>
            <a:r>
              <a:rPr lang="en-US" dirty="0" err="1">
                <a:solidFill>
                  <a:srgbClr val="003F82"/>
                </a:solidFill>
              </a:rPr>
              <a:t>github</a:t>
            </a:r>
            <a:r>
              <a:rPr lang="en-US" dirty="0">
                <a:solidFill>
                  <a:srgbClr val="003F82"/>
                </a:solidFill>
              </a:rPr>
              <a:t> </a:t>
            </a:r>
            <a:r>
              <a:rPr lang="ru-RU" dirty="0">
                <a:solidFill>
                  <a:srgbClr val="003F82"/>
                </a:solidFill>
              </a:rPr>
              <a:t>проекта:</a:t>
            </a:r>
          </a:p>
          <a:p>
            <a:r>
              <a:rPr lang="en-GB" dirty="0">
                <a:solidFill>
                  <a:srgbClr val="003F8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https://github.com/zazzaze/ShopsAggregator</a:t>
            </a:r>
            <a:endParaRPr lang="en-RU" dirty="0">
              <a:solidFill>
                <a:srgbClr val="003F8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Пути дальнейшей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C0C74-BBD8-3F46-8E89-21C6F8FB58C2}"/>
              </a:ext>
            </a:extLst>
          </p:cNvPr>
          <p:cNvSpPr txBox="1"/>
          <p:nvPr/>
        </p:nvSpPr>
        <p:spPr>
          <a:xfrm>
            <a:off x="255589" y="1812022"/>
            <a:ext cx="84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алгоритма уменьшения объема изображений.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Добавление возможности комментировать товары.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Добавление возможности подбора интересующих пользователей-продавцов пользователям-покупателям.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оформлять, оплачивать и доставлять заказы без контакта пользователя-покупателя и пользователя-продавца.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Публикация в магазины </a:t>
            </a:r>
            <a:r>
              <a:rPr lang="en-US" dirty="0"/>
              <a:t>AppStore </a:t>
            </a:r>
            <a:r>
              <a:rPr lang="ru-RU" dirty="0"/>
              <a:t>и </a:t>
            </a:r>
            <a:r>
              <a:rPr lang="en-US" dirty="0" err="1"/>
              <a:t>GooglePlay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веб сервиса.</a:t>
            </a:r>
            <a:endParaRPr lang="en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EAD1A-F494-944F-A5E1-3950FE092A12}"/>
              </a:ext>
            </a:extLst>
          </p:cNvPr>
          <p:cNvSpPr txBox="1"/>
          <p:nvPr/>
        </p:nvSpPr>
        <p:spPr>
          <a:xfrm>
            <a:off x="344546" y="1465153"/>
            <a:ext cx="85170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Документация по .</a:t>
            </a:r>
            <a:r>
              <a:rPr lang="en-US" sz="1400" dirty="0"/>
              <a:t>Net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ru-RU" sz="1400" dirty="0" err="1"/>
              <a:t>https</a:t>
            </a:r>
            <a:r>
              <a:rPr lang="ru-RU" sz="1400" dirty="0"/>
              <a:t>://</a:t>
            </a:r>
            <a:r>
              <a:rPr lang="ru-RU" sz="1400" dirty="0" err="1"/>
              <a:t>docs.microsoft.com</a:t>
            </a:r>
            <a:r>
              <a:rPr lang="ru-RU" sz="1400" dirty="0"/>
              <a:t>/</a:t>
            </a:r>
            <a:r>
              <a:rPr lang="ru-RU" sz="1400" dirty="0" err="1"/>
              <a:t>ru-ru</a:t>
            </a:r>
            <a:r>
              <a:rPr lang="ru-RU" sz="1400" dirty="0"/>
              <a:t>/</a:t>
            </a:r>
            <a:r>
              <a:rPr lang="ru-RU" sz="1400" dirty="0" err="1"/>
              <a:t>dotnet</a:t>
            </a:r>
            <a:r>
              <a:rPr lang="ru-RU" sz="1400" dirty="0"/>
              <a:t>/ (Дата обращения: 13.05.2020, режим доступа: свободный)</a:t>
            </a:r>
            <a:endParaRPr lang="en-US" sz="1400" dirty="0"/>
          </a:p>
          <a:p>
            <a:endParaRPr lang="en-RU" sz="1400" dirty="0"/>
          </a:p>
          <a:p>
            <a:r>
              <a:rPr lang="ru-RU" sz="1400" dirty="0"/>
              <a:t>Документация по </a:t>
            </a:r>
            <a:r>
              <a:rPr lang="en-US" sz="1400" dirty="0"/>
              <a:t>Xamarin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ru-RU" sz="1400" u="sng" dirty="0">
                <a:hlinkClick r:id="rId3"/>
              </a:rPr>
              <a:t>https://docs.microsoft.com/ru-ru/</a:t>
            </a:r>
            <a:r>
              <a:rPr lang="en-US" sz="1400" u="sng" dirty="0">
                <a:hlinkClick r:id="rId3"/>
              </a:rPr>
              <a:t>xamarin</a:t>
            </a:r>
            <a:r>
              <a:rPr lang="ru-RU" sz="1400" u="sng" dirty="0">
                <a:hlinkClick r:id="rId3"/>
              </a:rPr>
              <a:t>/</a:t>
            </a:r>
            <a:r>
              <a:rPr lang="ru-RU" sz="1400" dirty="0"/>
              <a:t> (Дата обращения: 13.05.2020, режим доступа: свободный)</a:t>
            </a:r>
            <a:endParaRPr lang="en-US" sz="1400" dirty="0"/>
          </a:p>
          <a:p>
            <a:endParaRPr lang="en-RU" sz="1400" dirty="0"/>
          </a:p>
          <a:p>
            <a:r>
              <a:rPr lang="ru-RU" sz="1400" dirty="0"/>
              <a:t>Документация по </a:t>
            </a:r>
            <a:r>
              <a:rPr lang="en-US" sz="1400" dirty="0"/>
              <a:t>Asp</a:t>
            </a:r>
            <a:r>
              <a:rPr lang="ru-RU" sz="1400" dirty="0"/>
              <a:t>.</a:t>
            </a:r>
            <a:r>
              <a:rPr lang="en-US" sz="1400" dirty="0"/>
              <a:t>Net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ru-RU" sz="1400" u="sng" dirty="0">
                <a:hlinkClick r:id="rId4"/>
              </a:rPr>
              <a:t>https://docs.microsoft.com/ru-ru/</a:t>
            </a:r>
            <a:r>
              <a:rPr lang="en-US" sz="1400" u="sng" dirty="0">
                <a:hlinkClick r:id="rId4"/>
              </a:rPr>
              <a:t>asp</a:t>
            </a:r>
            <a:r>
              <a:rPr lang="ru-RU" sz="1400" u="sng" dirty="0">
                <a:hlinkClick r:id="rId4"/>
              </a:rPr>
              <a:t>net/</a:t>
            </a:r>
            <a:r>
              <a:rPr lang="ru-RU" sz="1400" dirty="0"/>
              <a:t> (Дата обращения: 13.05.2020, режим доступа: свободный)</a:t>
            </a:r>
            <a:endParaRPr lang="en-US" sz="1400" dirty="0"/>
          </a:p>
          <a:p>
            <a:endParaRPr lang="en-RU" sz="1400" dirty="0"/>
          </a:p>
          <a:p>
            <a:r>
              <a:rPr lang="ru-RU" sz="1400" dirty="0"/>
              <a:t>Документация по </a:t>
            </a:r>
            <a:r>
              <a:rPr lang="en-US" sz="1400" dirty="0" err="1"/>
              <a:t>Postgresql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en-US" sz="1400" u="sng" dirty="0">
                <a:hlinkClick r:id="rId5"/>
              </a:rPr>
              <a:t>https</a:t>
            </a:r>
            <a:r>
              <a:rPr lang="ru-RU" sz="1400" u="sng" dirty="0">
                <a:hlinkClick r:id="rId5"/>
              </a:rPr>
              <a:t>://</a:t>
            </a:r>
            <a:r>
              <a:rPr lang="en-US" sz="1400" u="sng" dirty="0">
                <a:hlinkClick r:id="rId5"/>
              </a:rPr>
              <a:t>postgresql</a:t>
            </a:r>
            <a:r>
              <a:rPr lang="ru-RU" sz="1400" u="sng" dirty="0">
                <a:hlinkClick r:id="rId5"/>
              </a:rPr>
              <a:t>.</a:t>
            </a:r>
            <a:r>
              <a:rPr lang="en-US" sz="1400" u="sng" dirty="0">
                <a:hlinkClick r:id="rId5"/>
              </a:rPr>
              <a:t>org</a:t>
            </a:r>
            <a:r>
              <a:rPr lang="ru-RU" sz="1400" u="sng" dirty="0">
                <a:hlinkClick r:id="rId5"/>
              </a:rPr>
              <a:t>/</a:t>
            </a:r>
            <a:r>
              <a:rPr lang="en-US" sz="1400" u="sng" dirty="0">
                <a:hlinkClick r:id="rId5"/>
              </a:rPr>
              <a:t>docs</a:t>
            </a:r>
            <a:r>
              <a:rPr lang="ru-RU" sz="1400" u="sng" dirty="0">
                <a:hlinkClick r:id="rId5"/>
              </a:rPr>
              <a:t>/</a:t>
            </a:r>
            <a:r>
              <a:rPr lang="ru-RU" sz="1400" dirty="0"/>
              <a:t> (Дата обращения: 13.05.2020, режим доступа: свободный)</a:t>
            </a:r>
            <a:endParaRPr lang="en-RU" sz="1400" dirty="0"/>
          </a:p>
          <a:p>
            <a:endParaRPr lang="en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Аникеев Егор Васильевич,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evanikeev@edu.hse.ru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- 2020</a:t>
            </a:r>
            <a:endParaRPr lang="en-US" altLang="ru-RU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19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ПРЕДМЕТНОЙ ОБЛАСТИ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2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3" name="Рисунок 3">
            <a:extLst>
              <a:ext uri="{FF2B5EF4-FFF2-40B4-BE49-F238E27FC236}">
                <a16:creationId xmlns:a16="http://schemas.microsoft.com/office/drawing/2014/main" id="{E8C5B339-1F3D-234E-8C5B-43097F2E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324" y="1407451"/>
            <a:ext cx="5227200" cy="130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FFA93C-25C9-E740-9488-2FE3AA2FC17A}"/>
              </a:ext>
            </a:extLst>
          </p:cNvPr>
          <p:cNvSpPr txBox="1"/>
          <p:nvPr/>
        </p:nvSpPr>
        <p:spPr>
          <a:xfrm>
            <a:off x="134224" y="2625725"/>
            <a:ext cx="8833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Агрегатор</a:t>
            </a:r>
            <a:r>
              <a:rPr lang="ru-RU" dirty="0"/>
              <a:t> магазинов с элементами социальной сети – возможность покупателей и продавцов общаться напрямую без посредников.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Задача – написать программу, которая поможет напрямую связать продавца и его целевую для более быстрого взаимодействия.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000" b="1" dirty="0">
                <a:solidFill>
                  <a:schemeClr val="bg1"/>
                </a:solidFill>
              </a:rPr>
              <a:t>ОСНОВНЫЕ ПОНЯТИЯ, ОПРЕДЕЛЕНИЯ, ТЕРМИНЫ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3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2250" y="1479550"/>
            <a:ext cx="8575521" cy="47705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Http </a:t>
            </a:r>
            <a:r>
              <a:rPr lang="ru-RU" sz="1600" dirty="0"/>
              <a:t>- протокол передачи данных.</a:t>
            </a:r>
            <a:endParaRPr lang="en-RU" sz="1600" dirty="0"/>
          </a:p>
          <a:p>
            <a:r>
              <a:rPr lang="ru-RU" sz="1600" b="1" dirty="0"/>
              <a:t>Авторизация - </a:t>
            </a:r>
            <a:r>
              <a:rPr lang="en-RU" sz="1600" dirty="0"/>
              <a:t>предоставление определённому лицу или группе лиц определённых прав</a:t>
            </a:r>
            <a:r>
              <a:rPr lang="ru-RU" sz="1600" dirty="0"/>
              <a:t>.</a:t>
            </a:r>
            <a:endParaRPr lang="en-RU" sz="1600" dirty="0"/>
          </a:p>
          <a:p>
            <a:r>
              <a:rPr lang="ru-RU" sz="1600" b="1" dirty="0"/>
              <a:t>Архитектура программы </a:t>
            </a:r>
            <a:r>
              <a:rPr lang="ru-RU" sz="1600" dirty="0"/>
              <a:t>- организация взаимодействия программных модулей.</a:t>
            </a:r>
            <a:endParaRPr lang="en-RU" sz="1600" dirty="0"/>
          </a:p>
          <a:p>
            <a:r>
              <a:rPr lang="ru-RU" sz="1600" b="1" dirty="0"/>
              <a:t>База данных </a:t>
            </a:r>
            <a:r>
              <a:rPr lang="ru-RU" sz="1600" dirty="0"/>
              <a:t>- </a:t>
            </a:r>
            <a:r>
              <a:rPr lang="en-RU" sz="1600" dirty="0"/>
              <a:t>организованная структура, предназначенная для хранения, изменения и обработки взаимосвязанной информации</a:t>
            </a:r>
          </a:p>
          <a:p>
            <a:r>
              <a:rPr lang="ru-RU" sz="1600" b="1" dirty="0"/>
              <a:t>Пользователь </a:t>
            </a:r>
            <a:r>
              <a:rPr lang="ru-RU" sz="1600" dirty="0"/>
              <a:t>- человек, который использует данную программу.</a:t>
            </a:r>
            <a:endParaRPr lang="en-RU" sz="1600" dirty="0"/>
          </a:p>
          <a:p>
            <a:r>
              <a:rPr lang="ru-RU" sz="1600" b="1" dirty="0"/>
              <a:t>Пользователь-покупатель </a:t>
            </a:r>
            <a:r>
              <a:rPr lang="ru-RU" sz="1600" dirty="0"/>
              <a:t>- тип пользователя, который имеет возможность публиковать записи и взаимодействовать с заказами пользователей-покупателей.</a:t>
            </a:r>
            <a:endParaRPr lang="en-RU" sz="1600" dirty="0"/>
          </a:p>
          <a:p>
            <a:r>
              <a:rPr lang="ru-RU" sz="1600" b="1" dirty="0"/>
              <a:t>Пользователь-продавец </a:t>
            </a:r>
            <a:r>
              <a:rPr lang="ru-RU" sz="1600" dirty="0"/>
              <a:t>- тип пользователя, который имеет возможность взаимодействовать с записями и аккаунтом пользователя-покупателя.</a:t>
            </a:r>
            <a:endParaRPr lang="en-RU" sz="1600" dirty="0"/>
          </a:p>
          <a:p>
            <a:r>
              <a:rPr lang="ru-RU" sz="1600" b="1" dirty="0"/>
              <a:t>Сервер - </a:t>
            </a:r>
            <a:r>
              <a:rPr lang="ru-RU" sz="1600" dirty="0"/>
              <a:t>компонент вычислительной системы, выполняющий функции по запросу клиента, предоставляя ему доступ к определённым ресурсам.</a:t>
            </a:r>
            <a:endParaRPr lang="en-RU" sz="1600" dirty="0"/>
          </a:p>
          <a:p>
            <a:r>
              <a:rPr lang="ru-RU" sz="1600" b="1" dirty="0"/>
              <a:t>Клиент </a:t>
            </a:r>
            <a:r>
              <a:rPr lang="ru-RU" sz="1600" dirty="0"/>
              <a:t>- программа, работающая на устройстве пользователя и позволяющая получать и отправлять информацию на сервера и предоставлять ее пользователю в интерактивном виде.</a:t>
            </a:r>
            <a:endParaRPr lang="en-RU" sz="1600" dirty="0"/>
          </a:p>
          <a:p>
            <a:r>
              <a:rPr lang="ru-RU" sz="1600" b="1" dirty="0"/>
              <a:t>Учетная запись</a:t>
            </a:r>
            <a:r>
              <a:rPr lang="ru-RU" sz="1600" dirty="0"/>
              <a:t> – данные о пользователе, по которым можно его идентифицировать и предоставить доступ к личной информации и возможностям в используемом сервисе.</a:t>
            </a:r>
            <a:endParaRPr lang="en-RU" sz="1600" dirty="0"/>
          </a:p>
          <a:p>
            <a:r>
              <a:rPr lang="ru-RU" sz="1600" dirty="0">
                <a:latin typeface="Segoe UI" panose="020B0502040204020203" pitchFamily="34" charset="0"/>
              </a:rPr>
              <a:t>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26161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Цель работы</a:t>
            </a:r>
            <a:br>
              <a:rPr lang="ru-RU" sz="2000" dirty="0">
                <a:solidFill>
                  <a:srgbClr val="003F82"/>
                </a:solidFill>
              </a:rPr>
            </a:br>
            <a:r>
              <a:rPr lang="ru-RU" sz="1600" dirty="0">
                <a:solidFill>
                  <a:srgbClr val="003F82"/>
                </a:solidFill>
              </a:rPr>
              <a:t>Разработка приложения для удобного и быстрого взаимодействия покупателя и продавца без посредников</a:t>
            </a:r>
            <a:r>
              <a:rPr lang="ru-RU" sz="1200" dirty="0">
                <a:solidFill>
                  <a:srgbClr val="003F82"/>
                </a:solidFill>
              </a:rPr>
              <a:t>.</a:t>
            </a:r>
          </a:p>
          <a:p>
            <a:endParaRPr lang="ru-RU" sz="1200" dirty="0">
              <a:solidFill>
                <a:srgbClr val="003F82"/>
              </a:solidFill>
            </a:endParaRPr>
          </a:p>
          <a:p>
            <a:r>
              <a:rPr lang="ru-RU" sz="1600" b="1" dirty="0">
                <a:solidFill>
                  <a:srgbClr val="003F82"/>
                </a:solidFill>
              </a:rPr>
              <a:t>Задачи работы</a:t>
            </a:r>
          </a:p>
          <a:p>
            <a:endParaRPr lang="ru-RU" sz="1600" b="1" dirty="0">
              <a:solidFill>
                <a:srgbClr val="003F8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Разработка сервера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Разработка функционала учетной записи пользователя-клиента и пользователя-продавца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Разработка интерфейса для взаимодействий пользователей друг с другом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</a:rPr>
              <a:t>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72F792-7CE3-3847-BD02-29DF2DFAC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147061"/>
              </p:ext>
            </p:extLst>
          </p:nvPr>
        </p:nvGraphicFramePr>
        <p:xfrm>
          <a:off x="461394" y="1396998"/>
          <a:ext cx="8363824" cy="4819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56">
                  <a:extLst>
                    <a:ext uri="{9D8B030D-6E8A-4147-A177-3AD203B41FA5}">
                      <a16:colId xmlns:a16="http://schemas.microsoft.com/office/drawing/2014/main" val="2930906732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86464142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427264609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2107916820"/>
                    </a:ext>
                  </a:extLst>
                </a:gridCol>
              </a:tblGrid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компании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Функционал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Ссылка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создания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861578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«</a:t>
                      </a:r>
                      <a:r>
                        <a:rPr lang="ru-RU" dirty="0" err="1"/>
                        <a:t>Вконтакте</a:t>
                      </a:r>
                      <a:r>
                        <a:rPr lang="ru-RU" dirty="0"/>
                        <a:t>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В сервисе имеется отдельный раздел «товары», где можно просматривать товары друзей и сообществ.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https://vk.com/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 октября 2006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771755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«Беру»</a:t>
                      </a:r>
                    </a:p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/>
                        <a:t>Маркетплейс</a:t>
                      </a:r>
                      <a:r>
                        <a:rPr lang="ru-RU" sz="1200" dirty="0"/>
                        <a:t> с возможностью приобретения товаров с доставкой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https://beru.ru/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 мая 2018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15614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«Юла»</a:t>
                      </a:r>
                    </a:p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Сервис, где пользователи могут публиковать и покупать товары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https://youla.ru/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 октября 2015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16089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«</a:t>
                      </a:r>
                      <a:r>
                        <a:rPr lang="ru-RU" dirty="0" err="1"/>
                        <a:t>Авито</a:t>
                      </a:r>
                      <a:r>
                        <a:rPr lang="ru-RU" dirty="0"/>
                        <a:t>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Сервис, где пользователи могут публиковать и покупать товары</a:t>
                      </a:r>
                      <a:endParaRPr lang="en-RU" sz="1200" dirty="0"/>
                    </a:p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https://www.avito.ru/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 октября 2007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52289"/>
                  </a:ext>
                </a:extLst>
              </a:tr>
            </a:tbl>
          </a:graphicData>
        </a:graphic>
      </p:graphicFrame>
      <p:pic>
        <p:nvPicPr>
          <p:cNvPr id="10" name="Рисунок 4">
            <a:extLst>
              <a:ext uri="{FF2B5EF4-FFF2-40B4-BE49-F238E27FC236}">
                <a16:creationId xmlns:a16="http://schemas.microsoft.com/office/drawing/2014/main" id="{B9D4557C-25C8-BB43-ADD5-AC780C2B5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3569" y="2613826"/>
            <a:ext cx="717345" cy="717345"/>
          </a:xfrm>
          <a:prstGeom prst="rect">
            <a:avLst/>
          </a:prstGeom>
        </p:spPr>
      </p:pic>
      <p:pic>
        <p:nvPicPr>
          <p:cNvPr id="12" name="Рисунок 8">
            <a:extLst>
              <a:ext uri="{FF2B5EF4-FFF2-40B4-BE49-F238E27FC236}">
                <a16:creationId xmlns:a16="http://schemas.microsoft.com/office/drawing/2014/main" id="{0AB0C4CB-6F2E-FA49-8750-202A2726E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3568" y="3615497"/>
            <a:ext cx="717346" cy="596855"/>
          </a:xfrm>
          <a:prstGeom prst="rect">
            <a:avLst/>
          </a:prstGeom>
        </p:spPr>
      </p:pic>
      <p:pic>
        <p:nvPicPr>
          <p:cNvPr id="13" name="Рисунок 6">
            <a:extLst>
              <a:ext uri="{FF2B5EF4-FFF2-40B4-BE49-F238E27FC236}">
                <a16:creationId xmlns:a16="http://schemas.microsoft.com/office/drawing/2014/main" id="{081F4DB9-7EAE-1F49-A676-DF6B3C54A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906" y="4692475"/>
            <a:ext cx="1302008" cy="447023"/>
          </a:xfrm>
          <a:prstGeom prst="rect">
            <a:avLst/>
          </a:prstGeom>
        </p:spPr>
      </p:pic>
      <p:pic>
        <p:nvPicPr>
          <p:cNvPr id="15" name="Рисунок 5">
            <a:extLst>
              <a:ext uri="{FF2B5EF4-FFF2-40B4-BE49-F238E27FC236}">
                <a16:creationId xmlns:a16="http://schemas.microsoft.com/office/drawing/2014/main" id="{7E71A2D8-09AE-6244-B11A-B86F16E3F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72" y="5704689"/>
            <a:ext cx="2050992" cy="5127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72F792-7CE3-3847-BD02-29DF2DFAC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01871"/>
              </p:ext>
            </p:extLst>
          </p:nvPr>
        </p:nvGraphicFramePr>
        <p:xfrm>
          <a:off x="461394" y="1396998"/>
          <a:ext cx="8363824" cy="1927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56">
                  <a:extLst>
                    <a:ext uri="{9D8B030D-6E8A-4147-A177-3AD203B41FA5}">
                      <a16:colId xmlns:a16="http://schemas.microsoft.com/office/drawing/2014/main" val="2930906732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86464142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427264609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2107916820"/>
                    </a:ext>
                  </a:extLst>
                </a:gridCol>
              </a:tblGrid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компании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Функционал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Ссылка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создания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861578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«</a:t>
                      </a:r>
                      <a:r>
                        <a:rPr lang="en-US" dirty="0" err="1"/>
                        <a:t>Lamoda</a:t>
                      </a:r>
                      <a:r>
                        <a:rPr lang="ru-RU" dirty="0"/>
                        <a:t>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Сервис выбора и доставки одежды множества брендов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https://www.lamoda.ru/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 г.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771755"/>
                  </a:ext>
                </a:extLst>
              </a:tr>
            </a:tbl>
          </a:graphicData>
        </a:graphic>
      </p:graphicFrame>
      <p:pic>
        <p:nvPicPr>
          <p:cNvPr id="14" name="Рисунок 7">
            <a:extLst>
              <a:ext uri="{FF2B5EF4-FFF2-40B4-BE49-F238E27FC236}">
                <a16:creationId xmlns:a16="http://schemas.microsoft.com/office/drawing/2014/main" id="{D5DFCA9C-7095-F446-A024-9406447F1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84" y="2759978"/>
            <a:ext cx="1367518" cy="3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9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Функциональные требования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55582-8A46-5742-BBE0-E78C448F2F16}"/>
              </a:ext>
            </a:extLst>
          </p:cNvPr>
          <p:cNvSpPr txBox="1"/>
          <p:nvPr/>
        </p:nvSpPr>
        <p:spPr>
          <a:xfrm>
            <a:off x="453005" y="1442906"/>
            <a:ext cx="388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Пользователь-покупатель</a:t>
            </a:r>
            <a:endParaRPr lang="en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71925-0B0C-834E-876F-BDD62FFE2130}"/>
              </a:ext>
            </a:extLst>
          </p:cNvPr>
          <p:cNvSpPr txBox="1"/>
          <p:nvPr/>
        </p:nvSpPr>
        <p:spPr>
          <a:xfrm>
            <a:off x="394283" y="2023600"/>
            <a:ext cx="41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нового аккаунта пользователя по </a:t>
            </a:r>
            <a:r>
              <a:rPr lang="en-US" dirty="0"/>
              <a:t>email</a:t>
            </a:r>
            <a:r>
              <a:rPr lang="ru-RU" dirty="0"/>
              <a:t> и паролю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изменять иконку и информацию об аккаунте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искать пользователей-покупателей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подписываться и отписываться от аккаунтов магазинов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добавлять и удалять записи из списка понравившихся записей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Просматривать свои заказы</a:t>
            </a:r>
          </a:p>
          <a:p>
            <a:endParaRPr lang="en-RU" dirty="0"/>
          </a:p>
        </p:txBody>
      </p:sp>
      <p:pic>
        <p:nvPicPr>
          <p:cNvPr id="12" name="Рисунок 3">
            <a:extLst>
              <a:ext uri="{FF2B5EF4-FFF2-40B4-BE49-F238E27FC236}">
                <a16:creationId xmlns:a16="http://schemas.microsoft.com/office/drawing/2014/main" id="{89461F82-7CBD-DD45-B3BB-CD7A0A84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1618"/>
            <a:ext cx="4445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Функциональные требования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55582-8A46-5742-BBE0-E78C448F2F16}"/>
              </a:ext>
            </a:extLst>
          </p:cNvPr>
          <p:cNvSpPr txBox="1"/>
          <p:nvPr/>
        </p:nvSpPr>
        <p:spPr>
          <a:xfrm>
            <a:off x="5039007" y="1418123"/>
            <a:ext cx="364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Пользователь-продавец</a:t>
            </a:r>
            <a:endParaRPr lang="en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71925-0B0C-834E-876F-BDD62FFE2130}"/>
              </a:ext>
            </a:extLst>
          </p:cNvPr>
          <p:cNvSpPr txBox="1"/>
          <p:nvPr/>
        </p:nvSpPr>
        <p:spPr>
          <a:xfrm>
            <a:off x="4966282" y="2225224"/>
            <a:ext cx="41777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нового аккаунта пользователя по </a:t>
            </a:r>
            <a:r>
              <a:rPr lang="en-US" dirty="0"/>
              <a:t>email</a:t>
            </a:r>
            <a:r>
              <a:rPr lang="ru-RU" dirty="0"/>
              <a:t> и паролю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изменять иконку и информацию об аккаунте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добавлять и удалять товары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обрабатывать заказы пользователей</a:t>
            </a:r>
          </a:p>
          <a:p>
            <a:endParaRPr lang="en-RU" dirty="0"/>
          </a:p>
        </p:txBody>
      </p:sp>
      <p:pic>
        <p:nvPicPr>
          <p:cNvPr id="13" name="Рисунок 4">
            <a:extLst>
              <a:ext uri="{FF2B5EF4-FFF2-40B4-BE49-F238E27FC236}">
                <a16:creationId xmlns:a16="http://schemas.microsoft.com/office/drawing/2014/main" id="{73F91B63-93EB-B848-A207-2CC1EBF4D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7" y="2225224"/>
            <a:ext cx="4645171" cy="34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</a:p>
          <a:p>
            <a:pPr>
              <a:spcBef>
                <a:spcPct val="20000"/>
              </a:spcBef>
            </a:pP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Технологии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539582-0936-964A-A84F-E9DB7A2BC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00849"/>
              </p:ext>
            </p:extLst>
          </p:nvPr>
        </p:nvGraphicFramePr>
        <p:xfrm>
          <a:off x="318782" y="1397000"/>
          <a:ext cx="8542829" cy="498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858">
                  <a:extLst>
                    <a:ext uri="{9D8B030D-6E8A-4147-A177-3AD203B41FA5}">
                      <a16:colId xmlns:a16="http://schemas.microsoft.com/office/drawing/2014/main" val="3655920006"/>
                    </a:ext>
                  </a:extLst>
                </a:gridCol>
                <a:gridCol w="3993160">
                  <a:extLst>
                    <a:ext uri="{9D8B030D-6E8A-4147-A177-3AD203B41FA5}">
                      <a16:colId xmlns:a16="http://schemas.microsoft.com/office/drawing/2014/main" val="2849192414"/>
                    </a:ext>
                  </a:extLst>
                </a:gridCol>
                <a:gridCol w="2460811">
                  <a:extLst>
                    <a:ext uri="{9D8B030D-6E8A-4147-A177-3AD203B41FA5}">
                      <a16:colId xmlns:a16="http://schemas.microsoft.com/office/drawing/2014/main" val="3595117649"/>
                    </a:ext>
                  </a:extLst>
                </a:gridCol>
              </a:tblGrid>
              <a:tr h="817694">
                <a:tc>
                  <a:txBody>
                    <a:bodyPr/>
                    <a:lstStyle/>
                    <a:p>
                      <a:r>
                        <a:rPr lang="ru-RU" dirty="0"/>
                        <a:t>Название технологии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последнего релиза и версия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643048"/>
                  </a:ext>
                </a:extLst>
              </a:tr>
              <a:tr h="1055359">
                <a:tc>
                  <a:txBody>
                    <a:bodyPr/>
                    <a:lstStyle/>
                    <a:p>
                      <a:r>
                        <a:rPr lang="en-US" sz="3200" dirty="0"/>
                        <a:t>C#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Объектно-ориентированный язык программирования разработанный в </a:t>
                      </a:r>
                      <a:r>
                        <a:rPr lang="en-US" sz="1600" dirty="0"/>
                        <a:t>Microsoft. </a:t>
                      </a:r>
                      <a:r>
                        <a:rPr lang="ru-RU" sz="1600" dirty="0"/>
                        <a:t>На нем написан весь код программы</a:t>
                      </a:r>
                      <a:endParaRPr lang="en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1600" dirty="0"/>
                        <a:t>.net core </a:t>
                      </a:r>
                      <a:r>
                        <a:rPr lang="ru-RU" sz="1600" dirty="0"/>
                        <a:t>3.1</a:t>
                      </a:r>
                      <a:r>
                        <a:rPr lang="en-US" sz="1600" dirty="0"/>
                        <a:t>,</a:t>
                      </a:r>
                      <a:r>
                        <a:rPr lang="ru-RU" sz="1600" dirty="0"/>
                        <a:t> 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декабря 2019 года</a:t>
                      </a:r>
                      <a:endParaRPr lang="en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550733"/>
                  </a:ext>
                </a:extLst>
              </a:tr>
              <a:tr h="817694">
                <a:tc>
                  <a:txBody>
                    <a:bodyPr/>
                    <a:lstStyle/>
                    <a:p>
                      <a:r>
                        <a:rPr lang="en-US" dirty="0" err="1"/>
                        <a:t>Xamarin.Forms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Платформа позволяющая создавать кроссплатформенные приложения на </a:t>
                      </a:r>
                      <a:r>
                        <a:rPr lang="en-US" sz="1600" dirty="0"/>
                        <a:t>iOS, Android </a:t>
                      </a:r>
                      <a:r>
                        <a:rPr lang="ru-RU" sz="1600" dirty="0"/>
                        <a:t>и </a:t>
                      </a:r>
                      <a:r>
                        <a:rPr lang="en-US" sz="1600" dirty="0"/>
                        <a:t>Windows.</a:t>
                      </a:r>
                      <a:endParaRPr lang="en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Xamarin.Forms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4.6.0.726 (4.6.0)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 апреля 2020 года</a:t>
                      </a:r>
                      <a:endParaRPr lang="en-GB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752427"/>
                  </a:ext>
                </a:extLst>
              </a:tr>
              <a:tr h="817694">
                <a:tc>
                  <a:txBody>
                    <a:bodyPr/>
                    <a:lstStyle/>
                    <a:p>
                      <a:r>
                        <a:rPr lang="en-RU" dirty="0"/>
                        <a:t>Asp.Net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Платформа разработки веб приложений.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r>
                        <a:rPr lang="en-RU" dirty="0"/>
                        <a:t>sp.net 4.8</a:t>
                      </a:r>
                      <a:r>
                        <a:rPr lang="ru-RU" dirty="0"/>
                        <a:t>, 18 апреля 2019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282443"/>
                  </a:ext>
                </a:extLst>
              </a:tr>
              <a:tr h="817694">
                <a:tc>
                  <a:txBody>
                    <a:bodyPr/>
                    <a:lstStyle/>
                    <a:p>
                      <a:r>
                        <a:rPr lang="en-RU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Объектно-реляционная система управления базами данных.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PostgreSQL 12.3, </a:t>
                      </a:r>
                      <a:r>
                        <a:rPr lang="ru-RU" dirty="0"/>
                        <a:t>3 октября 2019</a:t>
                      </a:r>
                      <a:r>
                        <a:rPr lang="en-RU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24651"/>
                  </a:ext>
                </a:extLst>
              </a:tr>
              <a:tr h="633216">
                <a:tc>
                  <a:txBody>
                    <a:bodyPr/>
                    <a:lstStyle/>
                    <a:p>
                      <a:r>
                        <a:rPr lang="en-US" dirty="0"/>
                        <a:t>Nginx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Веб-сервер, используется как прокси-сервер.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Nginx 1.17.10, </a:t>
                      </a:r>
                      <a:r>
                        <a:rPr lang="ru-RU" dirty="0"/>
                        <a:t>14 апреля 2020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672174"/>
                  </a:ext>
                </a:extLst>
              </a:tr>
            </a:tbl>
          </a:graphicData>
        </a:graphic>
      </p:graphicFrame>
      <p:pic>
        <p:nvPicPr>
          <p:cNvPr id="12" name="Рисунок 7" descr="Изображение выглядит как знак&#10;&#10;Автоматически созданное описание">
            <a:extLst>
              <a:ext uri="{FF2B5EF4-FFF2-40B4-BE49-F238E27FC236}">
                <a16:creationId xmlns:a16="http://schemas.microsoft.com/office/drawing/2014/main" id="{4B6B20A7-CBD4-6C42-BA40-1D835EE4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2" y="2566100"/>
            <a:ext cx="697087" cy="697087"/>
          </a:xfrm>
          <a:prstGeom prst="rect">
            <a:avLst/>
          </a:prstGeom>
        </p:spPr>
      </p:pic>
      <p:pic>
        <p:nvPicPr>
          <p:cNvPr id="13" name="Рисунок 11">
            <a:extLst>
              <a:ext uri="{FF2B5EF4-FFF2-40B4-BE49-F238E27FC236}">
                <a16:creationId xmlns:a16="http://schemas.microsoft.com/office/drawing/2014/main" id="{52151E4A-31FB-CB45-8839-1D3324B00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43" y="3402094"/>
            <a:ext cx="2162651" cy="904709"/>
          </a:xfrm>
          <a:prstGeom prst="rect">
            <a:avLst/>
          </a:prstGeom>
        </p:spPr>
      </p:pic>
      <p:pic>
        <p:nvPicPr>
          <p:cNvPr id="15" name="Рисунок 9">
            <a:extLst>
              <a:ext uri="{FF2B5EF4-FFF2-40B4-BE49-F238E27FC236}">
                <a16:creationId xmlns:a16="http://schemas.microsoft.com/office/drawing/2014/main" id="{03DD4D2F-F57B-C445-8274-E5A64CFA2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08" y="4184780"/>
            <a:ext cx="826877" cy="756877"/>
          </a:xfrm>
          <a:prstGeom prst="rect">
            <a:avLst/>
          </a:prstGeom>
        </p:spPr>
      </p:pic>
      <p:pic>
        <p:nvPicPr>
          <p:cNvPr id="16" name="Picture 15" descr="PostgreSQL — Википедия">
            <a:extLst>
              <a:ext uri="{FF2B5EF4-FFF2-40B4-BE49-F238E27FC236}">
                <a16:creationId xmlns:a16="http://schemas.microsoft.com/office/drawing/2014/main" id="{A3FFFC65-224A-D24C-93E7-CD9971D7872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68" y="5170221"/>
            <a:ext cx="56324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C0CB3-1369-8040-BA52-A5C13036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32" y="6059341"/>
            <a:ext cx="1465573" cy="3048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1194</Words>
  <Application>Microsoft Macintosh PowerPoint</Application>
  <PresentationFormat>On-screen Show (4:3)</PresentationFormat>
  <Paragraphs>261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Segoe UI</vt:lpstr>
      <vt:lpstr>Office Theme</vt:lpstr>
      <vt:lpstr>Факультет компьютерных наук Образовательная программа  09.03.04 Программная инженерия Курсовая работа Агрегатор магазинов с элементами социальной сети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2019</dc:title>
  <dc:creator>Р.З. Ахметсафина</dc:creator>
  <cp:lastModifiedBy>Аникеев Егор Васильевич</cp:lastModifiedBy>
  <cp:revision>59</cp:revision>
  <dcterms:created xsi:type="dcterms:W3CDTF">2010-09-30T06:45:00Z</dcterms:created>
  <dcterms:modified xsi:type="dcterms:W3CDTF">2020-05-15T09:16:39Z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